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7" r:id="rId4"/>
    <p:sldId id="258" r:id="rId5"/>
    <p:sldId id="268" r:id="rId6"/>
    <p:sldId id="259" r:id="rId7"/>
    <p:sldId id="269" r:id="rId8"/>
    <p:sldId id="260" r:id="rId9"/>
    <p:sldId id="263" r:id="rId10"/>
    <p:sldId id="264" r:id="rId11"/>
    <p:sldId id="265" r:id="rId12"/>
    <p:sldId id="266" r:id="rId13"/>
    <p:sldId id="270"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7C74E8F-B210-4379-92D3-DE75F61A191A}" type="datetimeFigureOut">
              <a:rPr lang="ru-RU"/>
              <a:pPr>
                <a:defRPr/>
              </a:pPr>
              <a:t>14.02.2014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BA3CAF1-3BE7-47FE-8BE8-8BD0F76FE4B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40B172-B758-4260-95FC-513B72B7E932}"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B075167-AA25-44B3-811C-BD511819AD8F}"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56E243-6E9E-41D0-996E-FAE80D82BE5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D030E3-C3D5-498F-B45E-AE429994B49A}"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4BEEE8-881E-4149-ADFE-1BC5FEA1E9D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508484-B4F9-414D-AAA9-D5DAA0765582}"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D33413-4FC8-4A4D-8E46-9F7158DE55F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BABF9C-6413-41BA-B7EA-EA941A7F1162}"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529365-9A32-479B-9E25-9F049FCA19B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49D59D7-2280-40B2-A062-125D643FE8EC}" type="datetimeFigureOut">
              <a:rPr lang="ru-RU"/>
              <a:pPr>
                <a:defRPr/>
              </a:pPr>
              <a:t>14.02.2014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FC2747-88CC-44FC-89EC-B37F94D35BC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BB3E159-1E12-4294-AE1B-7B5AEA728528}"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6C90F6-B450-4C51-B859-8F39D7DD811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B3671AC-264D-426D-9563-ADEAFE94B816}" type="datetimeFigureOut">
              <a:rPr lang="ru-RU"/>
              <a:pPr>
                <a:defRPr/>
              </a:pPr>
              <a:t>14.02.2014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42F1C78-AA0B-4A3B-AB02-FB6D174F86E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BB74190-561B-4DFB-9594-9D726CE59E47}" type="datetimeFigureOut">
              <a:rPr lang="ru-RU"/>
              <a:pPr>
                <a:defRPr/>
              </a:pPr>
              <a:t>14.02.2014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9CD1D9-A064-4824-80EC-78896D0FC68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9AD85D6-C67B-42A7-BDCD-A53AF14F3948}" type="datetimeFigureOut">
              <a:rPr lang="ru-RU"/>
              <a:pPr>
                <a:defRPr/>
              </a:pPr>
              <a:t>14.02.2014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434A512-4765-4621-892F-0274F7C0D85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954B57-15D5-45DB-8C88-4A8170D34C54}"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35D685E-F92A-44B4-9EEC-88F6F07DE77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A32E58-1648-460C-BA75-04BA0F4B3ED0}" type="datetimeFigureOut">
              <a:rPr lang="ru-RU"/>
              <a:pPr>
                <a:defRPr/>
              </a:pPr>
              <a:t>14.02.2014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A8FFEAC-EC77-4DBC-BF84-0633969F6C5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7264AE6-2A46-4B20-9F53-9E3026130E8B}" type="datetimeFigureOut">
              <a:rPr lang="ru-RU"/>
              <a:pPr>
                <a:defRPr/>
              </a:pPr>
              <a:t>14.02.2014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29EE103-6F59-4402-8678-5777F573B2D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p:cNvPicPr>
          <p:nvPr/>
        </p:nvPicPr>
        <p:blipFill>
          <a:blip r:embed="rId3"/>
          <a:srcRect/>
          <a:stretch>
            <a:fillRect/>
          </a:stretch>
        </p:blipFill>
        <p:spPr bwMode="auto">
          <a:xfrm>
            <a:off x="179388" y="1206500"/>
            <a:ext cx="12604750" cy="4438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6"/>
          <p:cNvSpPr>
            <a:spLocks noGrp="1"/>
          </p:cNvSpPr>
          <p:nvPr>
            <p:ph idx="1"/>
          </p:nvPr>
        </p:nvSpPr>
        <p:spPr>
          <a:xfrm>
            <a:off x="179388" y="481013"/>
            <a:ext cx="4392612" cy="4968875"/>
          </a:xfrm>
        </p:spPr>
        <p:txBody>
          <a:bodyPr/>
          <a:lstStyle/>
          <a:p>
            <a:pPr marL="0" indent="0">
              <a:spcBef>
                <a:spcPct val="0"/>
              </a:spcBef>
              <a:buFont typeface="Arial" charset="0"/>
              <a:buNone/>
            </a:pPr>
            <a:r>
              <a:rPr lang="ru-RU" sz="2100" smtClean="0"/>
              <a:t> На территории Румынии активные боевые действия развернулись в </a:t>
            </a:r>
            <a:r>
              <a:rPr lang="ru-RU" sz="2100" b="1" smtClean="0"/>
              <a:t>августе 1944 г. </a:t>
            </a:r>
            <a:r>
              <a:rPr lang="ru-RU" sz="2100" smtClean="0"/>
              <a:t>После завершения Ясско-Кишиневской операции фашистские войска не способны были оказать здесь серьезного сопротивления. Еще до подхода Красной армии в столице Румынии произошло восстание, которое закончилось победой над диктатурой генерала Антонеску. Страна объявила о присоединении к антигитлеровской коалиции. Уже в августе территория Румынии была освобождена.</a:t>
            </a:r>
          </a:p>
        </p:txBody>
      </p:sp>
      <p:pic>
        <p:nvPicPr>
          <p:cNvPr id="8" name="Рисунок 7"/>
          <p:cNvPicPr>
            <a:picLocks noChangeAspect="1"/>
          </p:cNvPicPr>
          <p:nvPr/>
        </p:nvPicPr>
        <p:blipFill rotWithShape="1">
          <a:blip r:embed="rId2" cstate="print">
            <a:extLst>
              <a:ext uri="{28A0092B-C50C-407E-A947-70E740481C1C}"/>
            </a:extLst>
          </a:blip>
          <a:srcRect l="14536" r="21334"/>
          <a:stretch/>
        </p:blipFill>
        <p:spPr>
          <a:xfrm>
            <a:off x="4359087" y="480729"/>
            <a:ext cx="4574545" cy="532859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idx="1"/>
          </p:nvPr>
        </p:nvSpPr>
        <p:spPr>
          <a:xfrm>
            <a:off x="4775200" y="549275"/>
            <a:ext cx="4356100" cy="5543550"/>
          </a:xfrm>
        </p:spPr>
        <p:txBody>
          <a:bodyPr/>
          <a:lstStyle/>
          <a:p>
            <a:pPr marL="0" indent="0">
              <a:buFont typeface="Arial" charset="0"/>
              <a:buNone/>
            </a:pPr>
            <a:r>
              <a:rPr lang="ru-RU" sz="1900" smtClean="0"/>
              <a:t>Болгария не воевала против Советского Союза, хотя и выступила на стороне Германии, объявив войну США и Великобритании. СССР заявил, что поскольку Болгария была в состоянии войны с ним и с его союзниками, то теперь считает своим долгом вступить в войну с Болгарией, которая способствовала агрессору. </a:t>
            </a:r>
            <a:r>
              <a:rPr lang="ru-RU" sz="1900" b="1" smtClean="0"/>
              <a:t>8 сентября 1944 </a:t>
            </a:r>
            <a:r>
              <a:rPr lang="ru-RU" sz="1900" smtClean="0"/>
              <a:t>Красная армия перешла границу и не встретила никакого сопротивления. На следующий день </a:t>
            </a:r>
            <a:r>
              <a:rPr lang="ru-RU" sz="1900" b="1" smtClean="0"/>
              <a:t>9 сентября </a:t>
            </a:r>
            <a:r>
              <a:rPr lang="ru-RU" sz="1900" smtClean="0"/>
              <a:t>в Софии состоялось антифашистское восстание и к власти пришло правительство Отечественного фронта. В течение сентября Болгария была освобождена.</a:t>
            </a:r>
          </a:p>
        </p:txBody>
      </p:sp>
      <p:pic>
        <p:nvPicPr>
          <p:cNvPr id="4" name="Рисунок 3"/>
          <p:cNvPicPr>
            <a:picLocks noChangeAspect="1"/>
          </p:cNvPicPr>
          <p:nvPr/>
        </p:nvPicPr>
        <p:blipFill rotWithShape="1">
          <a:blip r:embed="rId2">
            <a:extLst>
              <a:ext uri="{28A0092B-C50C-407E-A947-70E740481C1C}"/>
            </a:extLst>
          </a:blip>
          <a:srcRect l="13697" r="10352"/>
          <a:stretch/>
        </p:blipFill>
        <p:spPr>
          <a:xfrm>
            <a:off x="179512" y="764704"/>
            <a:ext cx="4564675" cy="4345657"/>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188913"/>
            <a:ext cx="8229600" cy="2160587"/>
          </a:xfrm>
        </p:spPr>
        <p:txBody>
          <a:bodyPr rtlCol="0">
            <a:normAutofit fontScale="70000" lnSpcReduction="20000"/>
          </a:bodyPr>
          <a:lstStyle/>
          <a:p>
            <a:pPr marL="0" indent="0" algn="ctr" fontAlgn="auto">
              <a:spcAft>
                <a:spcPts val="0"/>
              </a:spcAft>
              <a:buFont typeface="Arial" pitchFamily="34" charset="0"/>
              <a:buNone/>
              <a:defRPr/>
            </a:pPr>
            <a:r>
              <a:rPr lang="ru-RU" dirty="0" smtClean="0"/>
              <a:t>Выход советских войск к границам Югославии и Греции, значительная часть территории которых уже была освобождена повстанческими силами, облегчил разгром оккупантов. В </a:t>
            </a:r>
            <a:r>
              <a:rPr lang="ru-RU" b="1" dirty="0" smtClean="0"/>
              <a:t>октябре 1944 г.</a:t>
            </a:r>
            <a:r>
              <a:rPr lang="ru-RU" dirty="0" smtClean="0"/>
              <a:t> в результате совместных операций советских войск и </a:t>
            </a:r>
            <a:r>
              <a:rPr lang="ru-RU" dirty="0" err="1" smtClean="0"/>
              <a:t>Народноосвободительной</a:t>
            </a:r>
            <a:r>
              <a:rPr lang="ru-RU" dirty="0" smtClean="0"/>
              <a:t> армии Югославии, возглавляемой </a:t>
            </a:r>
            <a:r>
              <a:rPr lang="ru-RU" dirty="0" err="1" smtClean="0"/>
              <a:t>И.БрозТито</a:t>
            </a:r>
            <a:r>
              <a:rPr lang="ru-RU" dirty="0" smtClean="0"/>
              <a:t> (1892— 1980), был освобожден Белград.</a:t>
            </a:r>
            <a:endParaRPr lang="ru-RU" dirty="0"/>
          </a:p>
        </p:txBody>
      </p:sp>
      <p:pic>
        <p:nvPicPr>
          <p:cNvPr id="4" name="Рисунок 3"/>
          <p:cNvPicPr>
            <a:picLocks noChangeAspect="1"/>
          </p:cNvPicPr>
          <p:nvPr/>
        </p:nvPicPr>
        <p:blipFill>
          <a:blip r:embed="rId2">
            <a:extLst>
              <a:ext uri="{28A0092B-C50C-407E-A947-70E740481C1C}"/>
            </a:extLst>
          </a:blip>
          <a:stretch>
            <a:fillRect/>
          </a:stretch>
        </p:blipFill>
        <p:spPr>
          <a:xfrm>
            <a:off x="1403648" y="1841090"/>
            <a:ext cx="6120680" cy="496537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260350"/>
            <a:ext cx="8229600" cy="2089150"/>
          </a:xfrm>
        </p:spPr>
        <p:txBody>
          <a:bodyPr rtlCol="0">
            <a:normAutofit fontScale="70000" lnSpcReduction="20000"/>
          </a:bodyPr>
          <a:lstStyle/>
          <a:p>
            <a:pPr marL="0" indent="0" algn="ctr" fontAlgn="auto">
              <a:spcAft>
                <a:spcPts val="0"/>
              </a:spcAft>
              <a:buFont typeface="Arial" pitchFamily="34" charset="0"/>
              <a:buNone/>
              <a:defRPr/>
            </a:pPr>
            <a:r>
              <a:rPr lang="ru-RU" dirty="0" smtClean="0"/>
              <a:t>Упорные бои развернулись на территории Венгрии.  Ее территория была оккупирована силами вермахта. Венгрия стала ареной особенно жестоких боев. Осада Будапешта, где в результате наступления Красной Армии было окружено около 10 немецких и венгерских дивизий, продолжалась 102 дня. Столица Венгрии была взята </a:t>
            </a:r>
            <a:r>
              <a:rPr lang="ru-RU" b="1" dirty="0" smtClean="0"/>
              <a:t>13 февраля 1945 г.</a:t>
            </a:r>
            <a:endParaRPr lang="ru-RU" b="1" dirty="0"/>
          </a:p>
        </p:txBody>
      </p:sp>
      <p:pic>
        <p:nvPicPr>
          <p:cNvPr id="5" name="Рисунок 4"/>
          <p:cNvPicPr>
            <a:picLocks noChangeAspect="1"/>
          </p:cNvPicPr>
          <p:nvPr/>
        </p:nvPicPr>
        <p:blipFill>
          <a:blip r:embed="rId2">
            <a:extLst>
              <a:ext uri="{28A0092B-C50C-407E-A947-70E740481C1C}"/>
            </a:extLst>
          </a:blip>
          <a:stretch>
            <a:fillRect/>
          </a:stretch>
        </p:blipFill>
        <p:spPr>
          <a:xfrm>
            <a:off x="899591" y="2132856"/>
            <a:ext cx="7520221" cy="455510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11188" y="1268413"/>
            <a:ext cx="8137525" cy="4824412"/>
          </a:xfrm>
        </p:spPr>
        <p:txBody>
          <a:bodyPr/>
          <a:lstStyle/>
          <a:p>
            <a:pPr marL="0" indent="0" algn="ctr">
              <a:buFont typeface="Arial" charset="0"/>
              <a:buNone/>
            </a:pPr>
            <a:r>
              <a:rPr lang="ru-RU" sz="4400" smtClean="0"/>
              <a:t>К началу 1944г. Перед Красной Армией стояла задача полного освобождения территории СССР от немецко-фашистских захватчиков.</a:t>
            </a:r>
          </a:p>
          <a:p>
            <a:pPr marL="0" indent="0">
              <a:buFont typeface="Arial" charset="0"/>
              <a:buNone/>
            </a:pPr>
            <a:endParaRPr lang="ru-RU"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913"/>
            <a:ext cx="8291513" cy="1727200"/>
          </a:xfrm>
        </p:spPr>
        <p:txBody>
          <a:bodyPr rtlCol="0">
            <a:normAutofit fontScale="77500" lnSpcReduction="20000"/>
          </a:bodyPr>
          <a:lstStyle/>
          <a:p>
            <a:pPr marL="0" indent="0" algn="ctr" fontAlgn="auto">
              <a:spcAft>
                <a:spcPts val="0"/>
              </a:spcAft>
              <a:buFont typeface="Arial" pitchFamily="34" charset="0"/>
              <a:buNone/>
              <a:defRPr/>
            </a:pPr>
            <a:r>
              <a:rPr lang="ru-RU" dirty="0" smtClean="0"/>
              <a:t>Не только численное превосходство, но и военная инициатива прочно перешли к Красной Армии. В </a:t>
            </a:r>
            <a:r>
              <a:rPr lang="ru-RU" b="1" dirty="0" smtClean="0"/>
              <a:t>январе 1944 г. </a:t>
            </a:r>
            <a:r>
              <a:rPr lang="ru-RU" dirty="0" smtClean="0"/>
              <a:t>удалось окончательно снять блокаду Ленинграда, противник был отброшен от города на 270 км. </a:t>
            </a:r>
            <a:endParaRPr lang="ru-RU" dirty="0"/>
          </a:p>
        </p:txBody>
      </p:sp>
      <p:pic>
        <p:nvPicPr>
          <p:cNvPr id="4" name="Рисунок 3"/>
          <p:cNvPicPr>
            <a:picLocks noChangeAspect="1"/>
          </p:cNvPicPr>
          <p:nvPr/>
        </p:nvPicPr>
        <p:blipFill>
          <a:blip r:embed="rId2">
            <a:extLst>
              <a:ext uri="{28A0092B-C50C-407E-A947-70E740481C1C}"/>
            </a:extLst>
          </a:blip>
          <a:stretch>
            <a:fillRect/>
          </a:stretch>
        </p:blipFill>
        <p:spPr>
          <a:xfrm>
            <a:off x="611560" y="1700033"/>
            <a:ext cx="7992888" cy="518535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260350"/>
            <a:ext cx="8280400" cy="1852613"/>
          </a:xfrm>
        </p:spPr>
        <p:txBody>
          <a:bodyPr rtlCol="0">
            <a:normAutofit fontScale="70000" lnSpcReduction="20000"/>
          </a:bodyPr>
          <a:lstStyle/>
          <a:p>
            <a:pPr marL="0" indent="0" algn="ctr" fontAlgn="auto">
              <a:spcAft>
                <a:spcPts val="0"/>
              </a:spcAft>
              <a:buFont typeface="Arial" pitchFamily="34" charset="0"/>
              <a:buNone/>
              <a:defRPr/>
            </a:pPr>
            <a:r>
              <a:rPr lang="ru-RU" dirty="0" smtClean="0"/>
              <a:t>В </a:t>
            </a:r>
            <a:r>
              <a:rPr lang="ru-RU" b="1" dirty="0" smtClean="0"/>
              <a:t>феврале—марте 1944 г. </a:t>
            </a:r>
            <a:r>
              <a:rPr lang="ru-RU" dirty="0" smtClean="0"/>
              <a:t>в результате наступательной операции на Правобережной Украине советские войска полностью разгромили группу армий «Юг» и вышли к границе с Румынией. В апреле—мае 1944 г. Красная Армия очистила от оккупантов Крым и побережье Черного моря, включая города Севастополь, Одессу, Николаев.</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475656" y="2112188"/>
            <a:ext cx="6480720" cy="474944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981075"/>
            <a:ext cx="8229600" cy="4103688"/>
          </a:xfrm>
        </p:spPr>
        <p:txBody>
          <a:bodyPr rtlCol="0">
            <a:normAutofit fontScale="92500" lnSpcReduction="10000"/>
          </a:bodyPr>
          <a:lstStyle/>
          <a:p>
            <a:pPr marL="0" indent="0" algn="ctr" fontAlgn="auto">
              <a:spcAft>
                <a:spcPts val="0"/>
              </a:spcAft>
              <a:buFont typeface="Arial" pitchFamily="34" charset="0"/>
              <a:buNone/>
              <a:defRPr/>
            </a:pPr>
            <a:r>
              <a:rPr lang="ru-RU" dirty="0" smtClean="0"/>
              <a:t>Важной особенностью наступательных операций Красной Армии было проявленное ею преимущество над противником в военном искусстве. В отличие от предыдущих операций она несла меньшие потери, чем войска Германии и ее союзников. Немецкие войска (под Корсунь-Шевченковским и Севастополем) неоднократно попадали в окружение, и лишь небольшая часть их прорывалась из котлов.</a:t>
            </a:r>
            <a:endParaRPr lang="ru-RU"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8" y="188913"/>
            <a:ext cx="8353425" cy="1079500"/>
          </a:xfrm>
        </p:spPr>
        <p:txBody>
          <a:bodyPr rtlCol="0">
            <a:normAutofit fontScale="70000" lnSpcReduction="20000"/>
          </a:bodyPr>
          <a:lstStyle/>
          <a:p>
            <a:pPr marL="0" indent="0" algn="ctr" fontAlgn="auto">
              <a:spcAft>
                <a:spcPts val="0"/>
              </a:spcAft>
              <a:buFont typeface="Arial" pitchFamily="34" charset="0"/>
              <a:buNone/>
              <a:defRPr/>
            </a:pPr>
            <a:r>
              <a:rPr lang="ru-RU" dirty="0" smtClean="0"/>
              <a:t>Успеху союзников способствовала самая крупная наступательная операция — </a:t>
            </a:r>
            <a:r>
              <a:rPr lang="ru-RU" b="1" dirty="0" smtClean="0"/>
              <a:t>«Багратион»</a:t>
            </a:r>
            <a:r>
              <a:rPr lang="ru-RU" dirty="0" smtClean="0"/>
              <a:t>,</a:t>
            </a:r>
            <a:r>
              <a:rPr lang="ru-RU" b="1" dirty="0" smtClean="0"/>
              <a:t> </a:t>
            </a:r>
            <a:r>
              <a:rPr lang="ru-RU" dirty="0" smtClean="0"/>
              <a:t>предпринятая Красной Армией для освобождения Белоруссии в </a:t>
            </a:r>
            <a:r>
              <a:rPr lang="ru-RU" b="1" dirty="0" smtClean="0"/>
              <a:t>июне—июле 1944 г. </a:t>
            </a:r>
            <a:endParaRPr lang="ru-RU" b="1" dirty="0"/>
          </a:p>
        </p:txBody>
      </p:sp>
      <p:pic>
        <p:nvPicPr>
          <p:cNvPr id="20482" name="Picture 2"/>
          <p:cNvPicPr>
            <a:picLocks noChangeAspect="1" noChangeArrowheads="1"/>
          </p:cNvPicPr>
          <p:nvPr/>
        </p:nvPicPr>
        <p:blipFill>
          <a:blip r:embed="rId2"/>
          <a:srcRect/>
          <a:stretch>
            <a:fillRect/>
          </a:stretch>
        </p:blipFill>
        <p:spPr bwMode="auto">
          <a:xfrm>
            <a:off x="628650" y="1089025"/>
            <a:ext cx="7924800" cy="5776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188913"/>
            <a:ext cx="8424862" cy="2735262"/>
          </a:xfrm>
        </p:spPr>
        <p:txBody>
          <a:bodyPr rtlCol="0">
            <a:normAutofit fontScale="77500" lnSpcReduction="20000"/>
          </a:bodyPr>
          <a:lstStyle/>
          <a:p>
            <a:pPr marL="0" indent="0" algn="ctr" fontAlgn="auto">
              <a:spcAft>
                <a:spcPts val="0"/>
              </a:spcAft>
              <a:buFont typeface="Arial" pitchFamily="34" charset="0"/>
              <a:buNone/>
              <a:defRPr/>
            </a:pPr>
            <a:r>
              <a:rPr lang="ru-RU" dirty="0" smtClean="0"/>
              <a:t>За месяц советские войска продвинулись на запад на 550—600 км. Темпы их наступления оказались выше, чем у вермахта летом 1941 г. Были освобождены Белоруссия и четверть территории Польши. Группа армий «Центр» оказалась разгромлена. Потери вермахта составили свыше 250 тыс. человек. Для Германии это явилось катастрофой не меньших масштабов, чем Сталинград. Безвозвратные потери Красной Армии составили около 180 </a:t>
            </a:r>
            <a:r>
              <a:rPr lang="ru-RU" dirty="0"/>
              <a:t>т</a:t>
            </a:r>
            <a:r>
              <a:rPr lang="ru-RU" dirty="0" smtClean="0"/>
              <a:t>ыс. человек.</a:t>
            </a:r>
            <a:endParaRPr lang="ru-RU" dirty="0"/>
          </a:p>
        </p:txBody>
      </p:sp>
      <p:pic>
        <p:nvPicPr>
          <p:cNvPr id="4" name="Рисунок 3"/>
          <p:cNvPicPr>
            <a:picLocks noChangeAspect="1"/>
          </p:cNvPicPr>
          <p:nvPr/>
        </p:nvPicPr>
        <p:blipFill rotWithShape="1">
          <a:blip r:embed="rId2">
            <a:extLst>
              <a:ext uri="{28A0092B-C50C-407E-A947-70E740481C1C}"/>
            </a:extLst>
          </a:blip>
          <a:srcRect t="11696" b="8318"/>
          <a:stretch/>
        </p:blipFill>
        <p:spPr>
          <a:xfrm>
            <a:off x="539552" y="2734386"/>
            <a:ext cx="7992888" cy="412361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908050"/>
            <a:ext cx="8353425" cy="4176713"/>
          </a:xfrm>
        </p:spPr>
        <p:txBody>
          <a:bodyPr rtlCol="0">
            <a:normAutofit fontScale="92500" lnSpcReduction="20000"/>
          </a:bodyPr>
          <a:lstStyle/>
          <a:p>
            <a:pPr marL="0" indent="0" algn="ctr" fontAlgn="auto">
              <a:spcAft>
                <a:spcPts val="0"/>
              </a:spcAft>
              <a:buFont typeface="Arial" pitchFamily="34" charset="0"/>
              <a:buNone/>
              <a:defRPr/>
            </a:pPr>
            <a:r>
              <a:rPr lang="ru-RU" dirty="0" smtClean="0"/>
              <a:t>Одновременно было предпринято наступление на Ленинградском фронте. К </a:t>
            </a:r>
            <a:r>
              <a:rPr lang="ru-RU" b="1" dirty="0" smtClean="0"/>
              <a:t>20 июня 1944 г. </a:t>
            </a:r>
            <a:r>
              <a:rPr lang="ru-RU" dirty="0" smtClean="0"/>
              <a:t>советские войска взяли город Выборг и вступили на территорию Финляндии. Она вынуждена была разорвать союз с Германией и заключить перемирие с СССР. С разгромом основных сил групп армий «Юг» и «Центр» на Восточном фронте, успешной высадкой союзников во Франции шансы Германии на благополучное для нее завершение войны свелись к нулю.</a:t>
            </a:r>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250825" y="188913"/>
            <a:ext cx="8299450" cy="1881187"/>
          </a:xfrm>
        </p:spPr>
        <p:txBody>
          <a:bodyPr rtlCol="0">
            <a:normAutofit fontScale="85000" lnSpcReduction="20000"/>
          </a:bodyPr>
          <a:lstStyle/>
          <a:p>
            <a:pPr fontAlgn="auto">
              <a:spcAft>
                <a:spcPts val="0"/>
              </a:spcAft>
              <a:buFont typeface="Arial" pitchFamily="34" charset="0"/>
              <a:buNone/>
              <a:defRPr/>
            </a:pPr>
            <a:r>
              <a:rPr lang="ru-RU" b="1" dirty="0" smtClean="0">
                <a:solidFill>
                  <a:schemeClr val="tx1"/>
                </a:solidFill>
              </a:rPr>
              <a:t>20 августа 1944 г. </a:t>
            </a:r>
            <a:r>
              <a:rPr lang="ru-RU" dirty="0" smtClean="0">
                <a:solidFill>
                  <a:schemeClr val="tx1"/>
                </a:solidFill>
              </a:rPr>
              <a:t>силы 2-го и 3-го Украинских фронтов прорвали оборону противника и в районе Яссы — Кишинев окружили крупную группировку немецких и румынских войск (18 дивизий). В плен попало более 200 тыс. солдат и офицеров.</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extLst>
          </a:blip>
          <a:stretch>
            <a:fillRect/>
          </a:stretch>
        </p:blipFill>
        <p:spPr>
          <a:xfrm>
            <a:off x="832347" y="2061867"/>
            <a:ext cx="7722615" cy="478802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4CAD84805683240BBC45A549CD29B2B" ma:contentTypeVersion="0" ma:contentTypeDescription="Создание документа." ma:contentTypeScope="" ma:versionID="2ab0def56dd0bbe99bca4b0e1ec61253">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C40548-F280-4F07-9D02-BFE032827B29}"/>
</file>

<file path=customXml/itemProps2.xml><?xml version="1.0" encoding="utf-8"?>
<ds:datastoreItem xmlns:ds="http://schemas.openxmlformats.org/officeDocument/2006/customXml" ds:itemID="{0D9B9B50-65FB-45AE-BFBE-DE2E86CF33E8}"/>
</file>

<file path=customXml/itemProps3.xml><?xml version="1.0" encoding="utf-8"?>
<ds:datastoreItem xmlns:ds="http://schemas.openxmlformats.org/officeDocument/2006/customXml" ds:itemID="{A3F3EA7F-A09C-4206-8849-C7F62B58A339}"/>
</file>

<file path=docProps/app.xml><?xml version="1.0" encoding="utf-8"?>
<Properties xmlns="http://schemas.openxmlformats.org/officeDocument/2006/extended-properties" xmlns:vt="http://schemas.openxmlformats.org/officeDocument/2006/docPropsVTypes">
  <TotalTime>117</TotalTime>
  <Words>533</Words>
  <Application>Microsoft Office PowerPoint</Application>
  <PresentationFormat>Экран (4:3)</PresentationFormat>
  <Paragraphs>13</Paragraphs>
  <Slides>13</Slides>
  <Notes>1</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13</vt:i4>
      </vt:variant>
    </vt:vector>
  </HeadingPairs>
  <TitlesOfParts>
    <vt:vector size="16" baseType="lpstr">
      <vt:lpstr>Calibri</vt:lpstr>
      <vt:lpstr>Arial</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SPecialiST RePack, SanBuild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Dom-pccp</cp:lastModifiedBy>
  <cp:revision>12</cp:revision>
  <dcterms:created xsi:type="dcterms:W3CDTF">2014-02-13T15:58:18Z</dcterms:created>
  <dcterms:modified xsi:type="dcterms:W3CDTF">2014-02-14T17:50:19Z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0x01010024CAD84805683240BBC45A549CD29B2B</vt:lpwstr>
  </property>
</Properties>
</file>